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3"/>
  </p:notesMasterIdLst>
  <p:handoutMasterIdLst>
    <p:handoutMasterId r:id="rId34"/>
  </p:handoutMasterIdLst>
  <p:sldIdLst>
    <p:sldId id="356" r:id="rId2"/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85" r:id="rId11"/>
    <p:sldId id="380" r:id="rId12"/>
    <p:sldId id="374" r:id="rId13"/>
    <p:sldId id="378" r:id="rId14"/>
    <p:sldId id="382" r:id="rId15"/>
    <p:sldId id="381" r:id="rId16"/>
    <p:sldId id="365" r:id="rId17"/>
    <p:sldId id="366" r:id="rId18"/>
    <p:sldId id="387" r:id="rId19"/>
    <p:sldId id="367" r:id="rId20"/>
    <p:sldId id="368" r:id="rId21"/>
    <p:sldId id="386" r:id="rId22"/>
    <p:sldId id="369" r:id="rId23"/>
    <p:sldId id="370" r:id="rId24"/>
    <p:sldId id="371" r:id="rId25"/>
    <p:sldId id="379" r:id="rId26"/>
    <p:sldId id="372" r:id="rId27"/>
    <p:sldId id="373" r:id="rId28"/>
    <p:sldId id="375" r:id="rId29"/>
    <p:sldId id="376" r:id="rId30"/>
    <p:sldId id="377" r:id="rId31"/>
    <p:sldId id="355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6C0"/>
    <a:srgbClr val="38B6B4"/>
    <a:srgbClr val="24B4DB"/>
    <a:srgbClr val="00FFFF"/>
    <a:srgbClr val="FF0080"/>
    <a:srgbClr val="6666FF"/>
    <a:srgbClr val="FFFF66"/>
    <a:srgbClr val="FF3399"/>
    <a:srgbClr val="FFCC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60" autoAdjust="0"/>
    <p:restoredTop sz="94660"/>
  </p:normalViewPr>
  <p:slideViewPr>
    <p:cSldViewPr>
      <p:cViewPr varScale="1">
        <p:scale>
          <a:sx n="114" d="100"/>
          <a:sy n="114" d="100"/>
        </p:scale>
        <p:origin x="207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-438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a Díaz" userId="d5654cd8-5584-4558-8865-e53c9fa200d7" providerId="ADAL" clId="{F74F6A8E-ABD7-0243-A481-18388ED800EC}"/>
    <pc:docChg chg="modSld">
      <pc:chgData name="Renata Díaz" userId="d5654cd8-5584-4558-8865-e53c9fa200d7" providerId="ADAL" clId="{F74F6A8E-ABD7-0243-A481-18388ED800EC}" dt="2020-04-21T19:02:31.449" v="0" actId="1076"/>
      <pc:docMkLst>
        <pc:docMk/>
      </pc:docMkLst>
      <pc:sldChg chg="modSp">
        <pc:chgData name="Renata Díaz" userId="d5654cd8-5584-4558-8865-e53c9fa200d7" providerId="ADAL" clId="{F74F6A8E-ABD7-0243-A481-18388ED800EC}" dt="2020-04-21T19:02:31.449" v="0" actId="1076"/>
        <pc:sldMkLst>
          <pc:docMk/>
          <pc:sldMk cId="2851458512" sldId="361"/>
        </pc:sldMkLst>
        <pc:spChg chg="mod">
          <ac:chgData name="Renata Díaz" userId="d5654cd8-5584-4558-8865-e53c9fa200d7" providerId="ADAL" clId="{F74F6A8E-ABD7-0243-A481-18388ED800EC}" dt="2020-04-21T19:02:31.449" v="0" actId="1076"/>
          <ac:spMkLst>
            <pc:docMk/>
            <pc:sldMk cId="2851458512" sldId="361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DCEAD-5C16-1949-9247-AC7655CB66C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F3D56-D27A-D64E-90B7-A6669EC16F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69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357E48-6A18-4938-B92E-4B5E9BDCF62B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2B8C7E-B261-40C1-B045-63E5A18DE4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9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BDC-F688-0440-BBDE-C8A01778E96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3BF1-897C-2B47-B546-7C4A768B8F6A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 descr="logotipos-instituciona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2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BDC-F688-0440-BBDE-C8A01778E96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3BF1-897C-2B47-B546-7C4A768B8F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6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BDC-F688-0440-BBDE-C8A01778E96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3BF1-897C-2B47-B546-7C4A768B8F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92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64575" y="6321425"/>
            <a:ext cx="358775" cy="36036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white"/>
                </a:solidFill>
                <a:latin typeface="Soberana Sans" pitchFamily="50" charset="0"/>
                <a:cs typeface="+mn-cs"/>
              </a:defRPr>
            </a:lvl1pPr>
          </a:lstStyle>
          <a:p>
            <a:pPr>
              <a:defRPr/>
            </a:pPr>
            <a:fld id="{AB993952-485B-4C6E-BAD1-E71DFA9B38E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BDC-F688-0440-BBDE-C8A01778E96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3BF1-897C-2B47-B546-7C4A768B8F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4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BDC-F688-0440-BBDE-C8A01778E96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3BF1-897C-2B47-B546-7C4A768B8F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BDC-F688-0440-BBDE-C8A01778E96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3BF1-897C-2B47-B546-7C4A768B8F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0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BDC-F688-0440-BBDE-C8A01778E96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3BF1-897C-2B47-B546-7C4A768B8F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8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BDC-F688-0440-BBDE-C8A01778E96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3BF1-897C-2B47-B546-7C4A768B8F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8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BDC-F688-0440-BBDE-C8A01778E96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3BF1-897C-2B47-B546-7C4A768B8F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3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BDC-F688-0440-BBDE-C8A01778E96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3BF1-897C-2B47-B546-7C4A768B8F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6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BDC-F688-0440-BBDE-C8A01778E96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3BF1-897C-2B47-B546-7C4A768B8F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8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BBDC-F688-0440-BBDE-C8A01778E961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E3BF1-897C-2B47-B546-7C4A768B8F6A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113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9144000" cy="113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 rotWithShape="1"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477"/>
          <a:stretch/>
        </p:blipFill>
        <p:spPr bwMode="auto">
          <a:xfrm>
            <a:off x="0" y="5410200"/>
            <a:ext cx="9144000" cy="87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 descr="plantilla_MexicoConect-PF-01-01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802"/>
            <a:ext cx="8382000" cy="860598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113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113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14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VIDEOS_presentaciones/PD-%20Cita%20peligrosa%20(sub).mp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VIDEOS_presentaciones/PD-%20Paty%20Lindapreciosa%20(sub).mp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VIDEOS_presentaciones/PD-%20Tonter&#237;a%20cibern&#233;tica%20(sub).mp4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VIDEOS_presentaciones/PD-%20El%20admirador%20secreto%20(sub).mp4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1-titul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6553200" cy="5715000"/>
          </a:xfrm>
          <a:prstGeom prst="rect">
            <a:avLst/>
          </a:prstGeom>
        </p:spPr>
      </p:pic>
      <p:pic>
        <p:nvPicPr>
          <p:cNvPr id="7" name="Picture 2" descr="C:\Users\SSP\Downloads\logo-pf_mx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10223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0 Rectángulo"/>
          <p:cNvSpPr>
            <a:spLocks noChangeArrowheads="1"/>
          </p:cNvSpPr>
          <p:nvPr/>
        </p:nvSpPr>
        <p:spPr bwMode="auto">
          <a:xfrm>
            <a:off x="2514600" y="3733800"/>
            <a:ext cx="4343400" cy="1524000"/>
          </a:xfrm>
          <a:prstGeom prst="rect">
            <a:avLst/>
          </a:prstGeom>
          <a:noFill/>
          <a:ln>
            <a:noFill/>
          </a:ln>
        </p:spPr>
        <p:txBody>
          <a:bodyPr lIns="0" rIns="0" anchor="ctr" upright="1"/>
          <a:lstStyle/>
          <a:p>
            <a:pPr algn="ctr" fontAlgn="auto">
              <a:spcBef>
                <a:spcPts val="0"/>
              </a:spcBef>
              <a:defRPr/>
            </a:pPr>
            <a:r>
              <a:rPr lang="es-ES_tradnl" sz="4000" b="1" cap="small" dirty="0">
                <a:solidFill>
                  <a:schemeClr val="tx2"/>
                </a:solidFill>
                <a:latin typeface="Arial Black"/>
                <a:ea typeface="Times New Roman"/>
                <a:cs typeface="Arial Black"/>
              </a:rPr>
              <a:t>El Uso Responsable del Internet</a:t>
            </a:r>
          </a:p>
        </p:txBody>
      </p:sp>
    </p:spTree>
    <p:extLst>
      <p:ext uri="{BB962C8B-B14F-4D97-AF65-F5344CB8AC3E}">
        <p14:creationId xmlns:p14="http://schemas.microsoft.com/office/powerpoint/2010/main" val="212345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2000" y="4267200"/>
            <a:ext cx="769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 empleada por adultos para ganarse la confianza de sus víctimas (niñas, niños, adolescentes), a fin  de conseguir su simpatía con fines satisfacción sexual.</a:t>
            </a:r>
          </a:p>
        </p:txBody>
      </p:sp>
      <p:pic>
        <p:nvPicPr>
          <p:cNvPr id="3" name="Picture 2" descr="groom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38200"/>
            <a:ext cx="3805853" cy="372450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43000" y="2209800"/>
            <a:ext cx="2635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Grooming</a:t>
            </a:r>
            <a:endParaRPr lang="es-ES" sz="4000" dirty="0">
              <a:solidFill>
                <a:schemeClr val="tx2"/>
              </a:solidFill>
            </a:endParaRPr>
          </a:p>
        </p:txBody>
      </p:sp>
      <p:pic>
        <p:nvPicPr>
          <p:cNvPr id="5" name="Picture 7" descr="video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96000"/>
            <a:ext cx="687464" cy="6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56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ñal de prohibido 4"/>
          <p:cNvSpPr/>
          <p:nvPr/>
        </p:nvSpPr>
        <p:spPr>
          <a:xfrm>
            <a:off x="5377619" y="1981200"/>
            <a:ext cx="3733800" cy="3810000"/>
          </a:xfrm>
          <a:prstGeom prst="noSmoking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62000" y="990600"/>
            <a:ext cx="76961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CIBERBULLYING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57200" y="228600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se manifiesta?</a:t>
            </a:r>
          </a:p>
          <a:p>
            <a:pPr algn="just"/>
            <a:endParaRPr lang="es-ES_tradnl" sz="2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indent="-92075" algn="just">
              <a:buFont typeface="Arial"/>
              <a:buChar char="•"/>
            </a:pPr>
            <a:r>
              <a:rPr lang="es-ES_tradnl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Subir una foto vergonzosa.</a:t>
            </a:r>
          </a:p>
          <a:p>
            <a:pPr marL="92075" indent="-92075" algn="just">
              <a:buFont typeface="Arial"/>
              <a:buChar char="•"/>
            </a:pPr>
            <a:endParaRPr lang="es-ES_tradnl" sz="2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indent="-92075" algn="just">
              <a:buFont typeface="Arial"/>
              <a:buChar char="•"/>
            </a:pPr>
            <a:r>
              <a:rPr lang="es-ES_tradnl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comentarios desagradables en las redes sociales.</a:t>
            </a:r>
          </a:p>
          <a:p>
            <a:pPr marL="92075" indent="-92075" algn="just">
              <a:buFont typeface="Arial"/>
              <a:buChar char="•"/>
            </a:pPr>
            <a:endParaRPr lang="es-ES_tradnl" sz="2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indent="-92075" algn="just">
              <a:buFont typeface="Arial"/>
              <a:buChar char="•"/>
            </a:pPr>
            <a:r>
              <a:rPr lang="es-ES_tradnl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perfiles falsos.</a:t>
            </a:r>
          </a:p>
        </p:txBody>
      </p:sp>
      <p:pic>
        <p:nvPicPr>
          <p:cNvPr id="4" name="Imagen 3" descr="ciberbuylling_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05000"/>
            <a:ext cx="3008214" cy="3604226"/>
          </a:xfrm>
          <a:prstGeom prst="rect">
            <a:avLst/>
          </a:prstGeom>
        </p:spPr>
      </p:pic>
      <p:pic>
        <p:nvPicPr>
          <p:cNvPr id="6" name="Picture 7" descr="video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96000"/>
            <a:ext cx="687464" cy="6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60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9600" y="1524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Sexting</a:t>
            </a:r>
            <a:endParaRPr lang="en-US" sz="4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7200" y="3048000"/>
            <a:ext cx="42672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denomina </a:t>
            </a:r>
            <a:r>
              <a:rPr lang="es-ES_tradnl" sz="2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sexting</a:t>
            </a:r>
            <a:r>
              <a:rPr lang="es-ES_tradnl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envío de fotografías o videos con contenido sexual, a través de dispositivos electrónicos.</a:t>
            </a:r>
          </a:p>
          <a:p>
            <a:pPr algn="just"/>
            <a:endParaRPr lang="es-ES_tradnl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sexting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5175330" cy="34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77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19800" y="4038600"/>
            <a:ext cx="2438400" cy="2438400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457200" y="1447800"/>
            <a:ext cx="5257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en cuenta que:</a:t>
            </a:r>
          </a:p>
          <a:p>
            <a:endParaRPr lang="es-ES_tradnl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lvl="0" indent="-92075" algn="just">
              <a:buFont typeface="Arial"/>
              <a:buChar char="•"/>
            </a:pPr>
            <a:r>
              <a:rPr lang="es-ES_tradnl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publicar fotos y videos íntimos en las redes sociales pierdes su control y alguien pueda usarlas en tu contra.</a:t>
            </a:r>
          </a:p>
          <a:p>
            <a:pPr algn="just"/>
            <a:r>
              <a:rPr lang="es-ES_tradnl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</a:p>
          <a:p>
            <a:pPr marL="92075" lvl="0" indent="-92075" algn="just">
              <a:buFont typeface="Arial"/>
              <a:buChar char="•"/>
            </a:pPr>
            <a:r>
              <a:rPr lang="es-ES_tradnl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¡No te confundas! Ceder a la presión o el chantaje puede convertirse en un error.</a:t>
            </a:r>
          </a:p>
        </p:txBody>
      </p:sp>
      <p:pic>
        <p:nvPicPr>
          <p:cNvPr id="4" name="Imagen 3" descr="sexting.pn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90600"/>
            <a:ext cx="2886670" cy="2897990"/>
          </a:xfrm>
          <a:prstGeom prst="rect">
            <a:avLst/>
          </a:prstGeom>
        </p:spPr>
      </p:pic>
      <p:pic>
        <p:nvPicPr>
          <p:cNvPr id="5" name="Imagen 4" descr="sexting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4034">
            <a:off x="6439367" y="4310111"/>
            <a:ext cx="1813150" cy="1986446"/>
          </a:xfrm>
          <a:prstGeom prst="rect">
            <a:avLst/>
          </a:prstGeom>
        </p:spPr>
      </p:pic>
      <p:pic>
        <p:nvPicPr>
          <p:cNvPr id="6" name="Picture 2" descr="http://i2.cdn.turner.com/money/dam/assets/131114124416-snapchat-logo-620x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0" y="5791200"/>
            <a:ext cx="483682" cy="431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3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1000" y="3124200"/>
            <a:ext cx="43434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uno de los integrantes de una pareja utiliza de manera dolosa, imágenes o videos íntimos para afectar la reputación del otro.</a:t>
            </a:r>
          </a:p>
        </p:txBody>
      </p:sp>
      <p:sp>
        <p:nvSpPr>
          <p:cNvPr id="3" name="Rectangle 2"/>
          <p:cNvSpPr/>
          <p:nvPr/>
        </p:nvSpPr>
        <p:spPr>
          <a:xfrm>
            <a:off x="540292" y="1419761"/>
            <a:ext cx="37849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Difusión</a:t>
            </a:r>
            <a:endParaRPr lang="fr-FR" sz="4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fr-FR" sz="40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Autorizada</a:t>
            </a:r>
            <a:endParaRPr lang="es-ES_tradnl" sz="4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porno venganza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4528815" cy="51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52800" y="3352800"/>
            <a:ext cx="5410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una persona comparte material de índole sexual, corre el riesgo de ser víctima de amenazas o chantajes, para obtener algún tipo de beneficio.</a:t>
            </a:r>
          </a:p>
        </p:txBody>
      </p:sp>
      <p:pic>
        <p:nvPicPr>
          <p:cNvPr id="3" name="Imagen 2" descr="sextorsion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3928765" cy="4707163"/>
          </a:xfrm>
          <a:prstGeom prst="rect">
            <a:avLst/>
          </a:prstGeom>
        </p:spPr>
      </p:pic>
      <p:sp>
        <p:nvSpPr>
          <p:cNvPr id="4" name="Rectangle 1"/>
          <p:cNvSpPr/>
          <p:nvPr/>
        </p:nvSpPr>
        <p:spPr>
          <a:xfrm>
            <a:off x="4572000" y="1600200"/>
            <a:ext cx="2835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Sextorsión</a:t>
            </a:r>
            <a:endParaRPr lang="en-US" sz="4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76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f-tabl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2886"/>
            <a:ext cx="7772400" cy="558511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90800" y="15240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tx2"/>
                </a:solidFill>
                <a:latin typeface="Arial"/>
                <a:cs typeface="Arial"/>
              </a:rPr>
              <a:t>¿Cómo protegernos?</a:t>
            </a:r>
          </a:p>
        </p:txBody>
      </p:sp>
      <p:pic>
        <p:nvPicPr>
          <p:cNvPr id="5" name="Imagen 4" descr="candad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00178"/>
            <a:ext cx="2849878" cy="307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52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95400" y="1295400"/>
            <a:ext cx="678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Pide a tus papás que </a:t>
            </a:r>
            <a:r>
              <a:rPr lang="es-ES_tradnl" sz="2800" b="1" dirty="0">
                <a:solidFill>
                  <a:schemeClr val="tx2"/>
                </a:solidFill>
                <a:latin typeface="Arial"/>
                <a:cs typeface="Arial"/>
              </a:rPr>
              <a:t>instalen un programa para proteger los dispositivos</a:t>
            </a:r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 con los que navegas en internet.</a:t>
            </a:r>
            <a:endParaRPr lang="es-ES" sz="28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4" name="Imagen 3" descr="antiviru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38400"/>
            <a:ext cx="5100141" cy="46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08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nfiguracio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9" y="2542298"/>
            <a:ext cx="5102221" cy="446810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90600" y="1524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Configura la privacidad de tus publicaciones.</a:t>
            </a:r>
            <a:endParaRPr lang="es-ES" sz="28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8132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escargas segura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676400"/>
            <a:ext cx="5364123" cy="486428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495800" y="320040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>
                <a:solidFill>
                  <a:schemeClr val="tx2"/>
                </a:solidFill>
                <a:latin typeface="Arial"/>
                <a:cs typeface="Arial"/>
              </a:rPr>
              <a:t>Descarga programas y aplicaciones </a:t>
            </a:r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originales y de sitios seguros.</a:t>
            </a:r>
            <a:endParaRPr lang="es-ES" sz="28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765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7-04-17 a las 15.46.3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01" l="10609" r="96679">
                        <a14:foregroundMark x1="30166" y1="58654" x2="30166" y2="58654"/>
                        <a14:foregroundMark x1="35886" y1="14835" x2="35886" y2="14835"/>
                        <a14:foregroundMark x1="84594" y1="24451" x2="84594" y2="24451"/>
                        <a14:foregroundMark x1="82749" y1="70879" x2="82749" y2="70879"/>
                        <a14:foregroundMark x1="75554" y1="60577" x2="75554" y2="60577"/>
                        <a14:foregroundMark x1="61993" y1="58379" x2="61993" y2="58379"/>
                        <a14:foregroundMark x1="33948" y1="58654" x2="33948" y2="58654"/>
                        <a14:foregroundMark x1="47325" y1="63187" x2="47325" y2="63187"/>
                        <a14:foregroundMark x1="50092" y1="78022" x2="50092" y2="78022"/>
                        <a14:foregroundMark x1="64207" y1="82555" x2="64207" y2="82555"/>
                        <a14:foregroundMark x1="74539" y1="85852" x2="74539" y2="85852"/>
                        <a14:foregroundMark x1="33579" y1="87363" x2="33579" y2="87363"/>
                        <a14:foregroundMark x1="20203" y1="88736" x2="20203" y2="88736"/>
                        <a14:foregroundMark x1="40590" y1="96154" x2="40590" y2="96154"/>
                        <a14:foregroundMark x1="65129" y1="94643" x2="65129" y2="94643"/>
                        <a14:foregroundMark x1="75738" y1="96154" x2="75738" y2="96154"/>
                        <a14:foregroundMark x1="81827" y1="87912" x2="81827" y2="87912"/>
                        <a14:foregroundMark x1="69280" y1="83791" x2="69280" y2="83791"/>
                        <a14:foregroundMark x1="70018" y1="80495" x2="70018" y2="80495"/>
                        <a14:foregroundMark x1="85332" y1="89560" x2="85701" y2="89011"/>
                        <a14:foregroundMark x1="25646" y1="87088" x2="25646" y2="87088"/>
                        <a14:foregroundMark x1="33026" y1="80632" x2="33026" y2="80632"/>
                        <a14:foregroundMark x1="31919" y1="78297" x2="31919" y2="78297"/>
                        <a14:foregroundMark x1="42066" y1="91071" x2="42066" y2="91071"/>
                        <a14:foregroundMark x1="42251" y1="83929" x2="42251" y2="83929"/>
                        <a14:foregroundMark x1="36808" y1="78022" x2="36808" y2="78022"/>
                        <a14:foregroundMark x1="34041" y1="72527" x2="34041" y2="72527"/>
                        <a14:foregroundMark x1="46587" y1="80220" x2="46587" y2="80220"/>
                        <a14:foregroundMark x1="62638" y1="78709" x2="62638" y2="78709"/>
                        <a14:foregroundMark x1="54336" y1="78022" x2="54336" y2="78022"/>
                        <a14:foregroundMark x1="62915" y1="85852" x2="62915" y2="85852"/>
                        <a14:foregroundMark x1="63284" y1="94368" x2="63284" y2="94368"/>
                        <a14:foregroundMark x1="73524" y1="82143" x2="73524" y2="82143"/>
                        <a14:foregroundMark x1="47232" y1="70330" x2="47232" y2="70330"/>
                        <a14:foregroundMark x1="32934" y1="62225" x2="32934" y2="62225"/>
                        <a14:foregroundMark x1="17989" y1="86813" x2="17989" y2="86813"/>
                        <a14:foregroundMark x1="17804" y1="94231" x2="17804" y2="94231"/>
                        <a14:foregroundMark x1="36162" y1="86951" x2="36162" y2="86951"/>
                        <a14:foregroundMark x1="44742" y1="79396" x2="44742" y2="79396"/>
                        <a14:foregroundMark x1="45941" y1="92857" x2="45941" y2="92857"/>
                        <a14:foregroundMark x1="51937" y1="82692" x2="51937" y2="82692"/>
                        <a14:foregroundMark x1="58118" y1="82967" x2="58118" y2="82967"/>
                        <a14:foregroundMark x1="57749" y1="89560" x2="57749" y2="89560"/>
                        <a14:foregroundMark x1="50554" y1="89423" x2="50554" y2="89423"/>
                        <a14:foregroundMark x1="45849" y1="85714" x2="45849" y2="85714"/>
                        <a14:foregroundMark x1="47878" y1="81868" x2="47878" y2="81868"/>
                        <a14:foregroundMark x1="32657" y1="92857" x2="32657" y2="92857"/>
                        <a14:foregroundMark x1="34594" y1="84615" x2="34594" y2="84615"/>
                        <a14:foregroundMark x1="21771" y1="85027" x2="21771" y2="85027"/>
                        <a14:foregroundMark x1="23155" y1="83929" x2="23155" y2="83929"/>
                        <a14:foregroundMark x1="26661" y1="90110" x2="26661" y2="90110"/>
                        <a14:foregroundMark x1="23524" y1="90110" x2="23524" y2="90110"/>
                        <a14:foregroundMark x1="22048" y1="78297" x2="22048" y2="78297"/>
                        <a14:foregroundMark x1="16421" y1="82830" x2="16421" y2="82830"/>
                        <a14:foregroundMark x1="15867" y1="88736" x2="15867" y2="88736"/>
                        <a14:foregroundMark x1="20480" y1="81456" x2="20480" y2="81456"/>
                        <a14:foregroundMark x1="23801" y1="81593" x2="23801" y2="81593"/>
                        <a14:foregroundMark x1="57011" y1="87088" x2="57011" y2="87088"/>
                        <a14:foregroundMark x1="59225" y1="85577" x2="59225" y2="85577"/>
                        <a14:foregroundMark x1="20756" y1="92857" x2="20756" y2="92857"/>
                        <a14:foregroundMark x1="16328" y1="93681" x2="16328" y2="93681"/>
                        <a14:foregroundMark x1="15129" y1="85852" x2="15129" y2="85852"/>
                        <a14:foregroundMark x1="15498" y1="91484" x2="15498" y2="91484"/>
                        <a14:foregroundMark x1="13930" y1="85027" x2="13930" y2="85027"/>
                        <a14:foregroundMark x1="14483" y1="87912" x2="14483" y2="87912"/>
                        <a14:foregroundMark x1="16882" y1="95879" x2="16882" y2="95879"/>
                        <a14:foregroundMark x1="15314" y1="94918" x2="15314" y2="94918"/>
                        <a14:foregroundMark x1="81827" y1="21016" x2="81827" y2="21016"/>
                        <a14:foregroundMark x1="40683" y1="13187" x2="40683" y2="13187"/>
                        <a14:foregroundMark x1="46310" y1="13187" x2="46310" y2="13187"/>
                        <a14:foregroundMark x1="87731" y1="20192" x2="87731" y2="20192"/>
                        <a14:foregroundMark x1="44557" y1="15247" x2="44557" y2="15247"/>
                        <a14:foregroundMark x1="29520" y1="13874" x2="29520" y2="13874"/>
                        <a14:foregroundMark x1="32934" y1="17445" x2="32934" y2="17445"/>
                        <a14:backgroundMark x1="82841" y1="69093" x2="82841" y2="69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2" r="2450"/>
          <a:stretch/>
        </p:blipFill>
        <p:spPr>
          <a:xfrm>
            <a:off x="1219200" y="1775527"/>
            <a:ext cx="6705600" cy="515867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00200" y="10668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1F497D"/>
                </a:solidFill>
                <a:latin typeface="Arial"/>
                <a:cs typeface="Arial"/>
              </a:rPr>
              <a:t>¿Qué es el internet?</a:t>
            </a:r>
          </a:p>
        </p:txBody>
      </p:sp>
    </p:spTree>
    <p:extLst>
      <p:ext uri="{BB962C8B-B14F-4D97-AF65-F5344CB8AC3E}">
        <p14:creationId xmlns:p14="http://schemas.microsoft.com/office/powerpoint/2010/main" val="2180234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identida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1"/>
          <a:stretch/>
        </p:blipFill>
        <p:spPr>
          <a:xfrm>
            <a:off x="0" y="1325280"/>
            <a:ext cx="4724400" cy="55327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800600" y="28956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chemeClr val="tx2"/>
                </a:solidFill>
                <a:latin typeface="Arial"/>
                <a:cs typeface="Arial"/>
              </a:rPr>
              <a:t>Adopta una identidad virtual.</a:t>
            </a:r>
            <a:endParaRPr lang="es-ES" sz="28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4" name="Imagen 3" descr="riesgos-0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14800"/>
            <a:ext cx="1617163" cy="165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51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mara web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8229600" cy="411031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95400" y="14478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Activa tu cámara web para interactuar únicamente con familiares y </a:t>
            </a:r>
            <a:r>
              <a:rPr lang="es-ES_tradnl" sz="2800" dirty="0" err="1">
                <a:solidFill>
                  <a:schemeClr val="tx2"/>
                </a:solidFill>
                <a:latin typeface="Arial"/>
                <a:cs typeface="Arial"/>
              </a:rPr>
              <a:t>amig@s</a:t>
            </a:r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.</a:t>
            </a:r>
            <a:endParaRPr lang="es-ES" sz="28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17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CONTRASEÑ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17" y="1828800"/>
            <a:ext cx="6002383" cy="4572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1000" y="259080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chemeClr val="tx2"/>
                </a:solidFill>
                <a:latin typeface="Arial"/>
                <a:cs typeface="Arial"/>
              </a:rPr>
              <a:t>Crea contraseñas seguras, </a:t>
            </a:r>
          </a:p>
          <a:p>
            <a:pPr algn="ctr"/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diferentes para cada servicio en internet.</a:t>
            </a:r>
            <a:endParaRPr lang="es-ES" sz="28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4" name="Picture 7" descr="video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96000"/>
            <a:ext cx="687464" cy="6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04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81400" y="5092005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chemeClr val="tx2"/>
                </a:solidFill>
                <a:latin typeface="Arial"/>
                <a:cs typeface="Arial"/>
              </a:rPr>
              <a:t>Contacta sólo a personas de tu confianza, </a:t>
            </a:r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que conoces en la vida real.</a:t>
            </a:r>
          </a:p>
        </p:txBody>
      </p:sp>
      <p:pic>
        <p:nvPicPr>
          <p:cNvPr id="3" name="Imagen 2" descr="contacto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661160"/>
            <a:ext cx="6705601" cy="5196840"/>
          </a:xfrm>
          <a:prstGeom prst="rect">
            <a:avLst/>
          </a:prstGeom>
        </p:spPr>
      </p:pic>
      <p:pic>
        <p:nvPicPr>
          <p:cNvPr id="4" name="Picture 7" descr="video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96000"/>
            <a:ext cx="687464" cy="6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ublicacione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159"/>
            <a:ext cx="7374195" cy="571500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38400" y="56388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chemeClr val="tx2"/>
                </a:solidFill>
                <a:latin typeface="Arial"/>
                <a:cs typeface="Arial"/>
              </a:rPr>
              <a:t>Realiza publicaciones responsables y configura su privacidad.</a:t>
            </a:r>
            <a:endParaRPr lang="es-ES" sz="28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510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3400" y="3048000"/>
            <a:ext cx="495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_tradnl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 en tus dispositivos aplicaciones para proteger tu información de manera remota, en caso de robo o extravío.</a:t>
            </a:r>
          </a:p>
        </p:txBody>
      </p:sp>
      <p:pic>
        <p:nvPicPr>
          <p:cNvPr id="3" name="Imagen 2" descr="intala app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02" y="1143000"/>
            <a:ext cx="504469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46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js desagradables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0" b="6287"/>
          <a:stretch/>
        </p:blipFill>
        <p:spPr>
          <a:xfrm>
            <a:off x="4211320" y="1295400"/>
            <a:ext cx="4953000" cy="55626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8600" y="220980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Si recibes mensajes desagradables o que perjudiquen a alguien, avisa a tus papás para que contacten a la Policía Federal.</a:t>
            </a:r>
            <a:endParaRPr lang="es-ES" sz="28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217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municacion-familiar2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3"/>
          <a:stretch/>
        </p:blipFill>
        <p:spPr>
          <a:xfrm>
            <a:off x="381000" y="901800"/>
            <a:ext cx="8153400" cy="598668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76400" y="10668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solidFill>
                  <a:schemeClr val="tx2"/>
                </a:solidFill>
                <a:latin typeface="Arial"/>
                <a:cs typeface="Arial"/>
              </a:rPr>
              <a:t>¡Confía en tus papás!</a:t>
            </a:r>
          </a:p>
        </p:txBody>
      </p:sp>
    </p:spTree>
    <p:extLst>
      <p:ext uri="{BB962C8B-B14F-4D97-AF65-F5344CB8AC3E}">
        <p14:creationId xmlns:p14="http://schemas.microsoft.com/office/powerpoint/2010/main" val="2171858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33400" y="990600"/>
            <a:ext cx="8153400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PRESERVAR LA EVIDENCIA DIGITAL?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762000" y="1752600"/>
            <a:ext cx="7777314" cy="4912713"/>
            <a:chOff x="169277" y="1216291"/>
            <a:chExt cx="8517415" cy="5380214"/>
          </a:xfrm>
        </p:grpSpPr>
        <p:pic>
          <p:nvPicPr>
            <p:cNvPr id="5" name="Picture 6" descr="http://1.bp.blogspot.com/-Pz8j2zOSKAQ/Towbnx4Y1dI/AAAAAAAABKw/3kPvQF4sslY/s1600/tecladoPC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9277" y="2060848"/>
              <a:ext cx="8517415" cy="3185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aprendesocial.wikispaces.com/file/view/impr_pant.jpg/216512012/impr_pan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797152"/>
              <a:ext cx="3958578" cy="179935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ángulo redondeado 6"/>
            <p:cNvSpPr/>
            <p:nvPr/>
          </p:nvSpPr>
          <p:spPr>
            <a:xfrm>
              <a:off x="2285991" y="1216291"/>
              <a:ext cx="4392488" cy="576064"/>
            </a:xfrm>
            <a:prstGeom prst="roundRect">
              <a:avLst/>
            </a:prstGeom>
            <a:solidFill>
              <a:schemeClr val="tx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chemeClr val="bg1">
                      <a:lumMod val="95000"/>
                    </a:schemeClr>
                  </a:solidFill>
                </a:rPr>
                <a:t> IMPRIME PANTALLA</a:t>
              </a:r>
            </a:p>
          </p:txBody>
        </p:sp>
        <p:cxnSp>
          <p:nvCxnSpPr>
            <p:cNvPr id="8" name="2 Conector recto de flecha"/>
            <p:cNvCxnSpPr/>
            <p:nvPr/>
          </p:nvCxnSpPr>
          <p:spPr>
            <a:xfrm flipH="1">
              <a:off x="3779912" y="2780928"/>
              <a:ext cx="2160240" cy="1872208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6183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949576" y="1905236"/>
            <a:ext cx="7203824" cy="4876564"/>
            <a:chOff x="-257523" y="906295"/>
            <a:chExt cx="9081381" cy="6147559"/>
          </a:xfrm>
        </p:grpSpPr>
        <p:pic>
          <p:nvPicPr>
            <p:cNvPr id="32" name="Picture 6" descr="http://cdn.imore.com/sites/imore.com/files/field/image/2012/10/netbot_iphone_ui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clrChange>
                <a:clrFrom>
                  <a:srgbClr val="020204"/>
                </a:clrFrom>
                <a:clrTo>
                  <a:srgbClr val="0202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6073041" y="3861048"/>
              <a:ext cx="2638145" cy="3009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http://3.bp.blogspot.com/-8U-ePoIO7pc/UZEUb-V7CyI/AAAAAAAAAIk/7kkkvZXbZwA/s1600/facebook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437112"/>
              <a:ext cx="1224136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2" descr="http://upload.wikimedia.org/wikipedia/commons/7/7e/LG_L194WT-SF_LCD_monitor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7523" y="2359573"/>
              <a:ext cx="5453393" cy="4694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http://3.bp.blogspot.com/-8U-ePoIO7pc/UZEUb-V7CyI/AAAAAAAAAIk/7kkkvZXbZwA/s1600/facebook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3" y="2719615"/>
              <a:ext cx="4680520" cy="295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6 Imagen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6171"/>
            <a:stretch/>
          </p:blipFill>
          <p:spPr>
            <a:xfrm>
              <a:off x="6174191" y="1014729"/>
              <a:ext cx="1566161" cy="978292"/>
            </a:xfrm>
            <a:prstGeom prst="rect">
              <a:avLst/>
            </a:prstGeom>
          </p:spPr>
        </p:pic>
        <p:sp>
          <p:nvSpPr>
            <p:cNvPr id="37" name="9 CuadroTexto"/>
            <p:cNvSpPr txBox="1"/>
            <p:nvPr/>
          </p:nvSpPr>
          <p:spPr>
            <a:xfrm>
              <a:off x="7768615" y="1211487"/>
              <a:ext cx="10552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b="1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+mj-ea"/>
                  <a:cs typeface="+mj-cs"/>
                </a:rPr>
                <a:t>088</a:t>
              </a:r>
              <a:endParaRPr lang="es-MX" sz="3200" b="1" dirty="0">
                <a:latin typeface="Arial"/>
                <a:cs typeface="Arial"/>
              </a:endParaRPr>
            </a:p>
          </p:txBody>
        </p:sp>
        <p:pic>
          <p:nvPicPr>
            <p:cNvPr id="38" name="Picture 2" descr="http://www.blogin.com.es/wp-content/uploads/2011/11/url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4" t="14505" r="2476" b="11863"/>
            <a:stretch/>
          </p:blipFill>
          <p:spPr bwMode="auto">
            <a:xfrm>
              <a:off x="6055355" y="2220961"/>
              <a:ext cx="2526120" cy="15841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1 Rectángulo"/>
            <p:cNvSpPr/>
            <p:nvPr/>
          </p:nvSpPr>
          <p:spPr>
            <a:xfrm>
              <a:off x="467544" y="1692705"/>
              <a:ext cx="5518850" cy="465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b="1" dirty="0"/>
                <a:t>https://www.facebook.com/</a:t>
              </a:r>
              <a:r>
                <a:rPr lang="es-MX" b="1" dirty="0">
                  <a:solidFill>
                    <a:srgbClr val="FF0000"/>
                  </a:solidFill>
                </a:rPr>
                <a:t>XXXXXXX X</a:t>
              </a:r>
            </a:p>
          </p:txBody>
        </p:sp>
        <p:sp>
          <p:nvSpPr>
            <p:cNvPr id="40" name="Rectángulo redondeado 39"/>
            <p:cNvSpPr/>
            <p:nvPr/>
          </p:nvSpPr>
          <p:spPr>
            <a:xfrm>
              <a:off x="2912466" y="906295"/>
              <a:ext cx="2808312" cy="576064"/>
            </a:xfrm>
            <a:prstGeom prst="roundRect">
              <a:avLst/>
            </a:prstGeom>
            <a:solidFill>
              <a:srgbClr val="1F497D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chemeClr val="bg1">
                      <a:lumMod val="95000"/>
                    </a:schemeClr>
                  </a:solidFill>
                </a:rPr>
                <a:t>SCREENSHOT</a:t>
              </a:r>
            </a:p>
          </p:txBody>
        </p:sp>
      </p:grpSp>
      <p:sp>
        <p:nvSpPr>
          <p:cNvPr id="13" name="Rectángulo 2"/>
          <p:cNvSpPr/>
          <p:nvPr/>
        </p:nvSpPr>
        <p:spPr>
          <a:xfrm>
            <a:off x="533400" y="1041073"/>
            <a:ext cx="8153400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_tradnl" sz="2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PRESERVAR LA EVIDENCIA DIGITAL?</a:t>
            </a:r>
          </a:p>
        </p:txBody>
      </p:sp>
    </p:spTree>
    <p:extLst>
      <p:ext uri="{BB962C8B-B14F-4D97-AF65-F5344CB8AC3E}">
        <p14:creationId xmlns:p14="http://schemas.microsoft.com/office/powerpoint/2010/main" val="310175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581400" y="32004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1F497D"/>
                </a:solidFill>
                <a:latin typeface="Arial"/>
                <a:cs typeface="Arial"/>
              </a:rPr>
              <a:t>¡Muchísimas</a:t>
            </a:r>
          </a:p>
          <a:p>
            <a:pPr algn="ctr"/>
            <a:r>
              <a:rPr lang="es-ES" sz="4000" b="1" dirty="0">
                <a:solidFill>
                  <a:srgbClr val="1F497D"/>
                </a:solidFill>
                <a:latin typeface="Arial"/>
                <a:cs typeface="Arial"/>
              </a:rPr>
              <a:t> Ventajas!</a:t>
            </a:r>
          </a:p>
        </p:txBody>
      </p:sp>
      <p:pic>
        <p:nvPicPr>
          <p:cNvPr id="4" name="Imagen 3" descr="correos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09800"/>
            <a:ext cx="1649242" cy="966078"/>
          </a:xfrm>
          <a:prstGeom prst="rect">
            <a:avLst/>
          </a:prstGeom>
        </p:spPr>
      </p:pic>
      <p:pic>
        <p:nvPicPr>
          <p:cNvPr id="5" name="Imagen 4" descr="dinero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267200"/>
            <a:ext cx="1090541" cy="1143000"/>
          </a:xfrm>
          <a:prstGeom prst="rect">
            <a:avLst/>
          </a:prstGeom>
        </p:spPr>
      </p:pic>
      <p:pic>
        <p:nvPicPr>
          <p:cNvPr id="6" name="Imagen 5" descr="compras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676400"/>
            <a:ext cx="1090541" cy="1143000"/>
          </a:xfrm>
          <a:prstGeom prst="rect">
            <a:avLst/>
          </a:prstGeom>
        </p:spPr>
      </p:pic>
      <p:pic>
        <p:nvPicPr>
          <p:cNvPr id="7" name="Imagen 6" descr="tareas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419600"/>
            <a:ext cx="1994449" cy="2090390"/>
          </a:xfrm>
          <a:prstGeom prst="rect">
            <a:avLst/>
          </a:prstGeom>
        </p:spPr>
      </p:pic>
      <p:pic>
        <p:nvPicPr>
          <p:cNvPr id="8" name="Imagen 7" descr="viajes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800600"/>
            <a:ext cx="1219200" cy="1277846"/>
          </a:xfrm>
          <a:prstGeom prst="rect">
            <a:avLst/>
          </a:prstGeom>
        </p:spPr>
      </p:pic>
      <p:pic>
        <p:nvPicPr>
          <p:cNvPr id="10" name="Imagen 9" descr="musica-0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24000"/>
            <a:ext cx="1308649" cy="1371600"/>
          </a:xfrm>
          <a:prstGeom prst="rect">
            <a:avLst/>
          </a:prstGeom>
        </p:spPr>
      </p:pic>
      <p:pic>
        <p:nvPicPr>
          <p:cNvPr id="11" name="Imagen 10" descr="PEFE-0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050"/>
            <a:ext cx="4495799" cy="57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90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4"/>
            <a:ext cx="9144000" cy="68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60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6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strella-tabl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3765"/>
            <a:ext cx="7315200" cy="540333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11430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tx2"/>
                </a:solidFill>
                <a:latin typeface="Arial"/>
                <a:cs typeface="Arial"/>
              </a:rPr>
              <a:t>¿Conoces los riesgos </a:t>
            </a:r>
          </a:p>
          <a:p>
            <a:pPr algn="ctr"/>
            <a:r>
              <a:rPr lang="es-ES" sz="4000" b="1" dirty="0">
                <a:solidFill>
                  <a:schemeClr val="tx2"/>
                </a:solidFill>
                <a:latin typeface="Arial"/>
                <a:cs typeface="Arial"/>
              </a:rPr>
              <a:t>que existen en internet?</a:t>
            </a:r>
          </a:p>
        </p:txBody>
      </p:sp>
      <p:pic>
        <p:nvPicPr>
          <p:cNvPr id="9" name="Imagen 8" descr="riesgos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92" y="3275860"/>
            <a:ext cx="3051326" cy="31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6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virus2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4772440" cy="34597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38200" y="1295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tx2"/>
                </a:solidFill>
                <a:latin typeface="Arial"/>
                <a:cs typeface="Arial"/>
              </a:rPr>
              <a:t>Algunos de ellos…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267200" y="4495800"/>
            <a:ext cx="464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Fallas en los dispositivos</a:t>
            </a:r>
          </a:p>
          <a:p>
            <a:pPr marL="285750" indent="-285750" algn="just">
              <a:buFont typeface="Arial"/>
              <a:buChar char="•"/>
            </a:pPr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Pérdida de información</a:t>
            </a:r>
          </a:p>
          <a:p>
            <a:pPr marL="285750" indent="-285750" algn="just">
              <a:buFont typeface="Arial"/>
              <a:buChar char="•"/>
            </a:pPr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Ventanas emergentes</a:t>
            </a:r>
          </a:p>
          <a:p>
            <a:pPr marL="285750" indent="-285750" algn="just">
              <a:buFont typeface="Arial"/>
              <a:buChar char="•"/>
            </a:pPr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Memoria insuficiente</a:t>
            </a:r>
            <a:endParaRPr lang="es-ES" sz="28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105400" y="25908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chemeClr val="tx2"/>
                </a:solidFill>
                <a:latin typeface="Arial"/>
                <a:cs typeface="Arial"/>
              </a:rPr>
              <a:t>Códigos maliciosos</a:t>
            </a:r>
            <a:endParaRPr lang="es-ES" sz="36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55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66800" y="48006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Chismes y burlas</a:t>
            </a:r>
          </a:p>
          <a:p>
            <a:pPr marL="285750" indent="-285750" algn="just">
              <a:buFont typeface="Arial"/>
              <a:buChar char="•"/>
            </a:pPr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Perjudicar la imagen</a:t>
            </a:r>
          </a:p>
          <a:p>
            <a:pPr marL="285750" indent="-285750" algn="just">
              <a:buFont typeface="Arial"/>
              <a:buChar char="•"/>
            </a:pPr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Contactar a desconocidos</a:t>
            </a:r>
            <a:endParaRPr lang="es-ES" sz="28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33400" y="16002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solidFill>
                  <a:schemeClr val="tx2"/>
                </a:solidFill>
                <a:latin typeface="Arial"/>
                <a:cs typeface="Arial"/>
              </a:rPr>
              <a:t>Suplantación de Identidad</a:t>
            </a:r>
            <a:endParaRPr lang="es-ES" sz="4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0" name="Imagen 9" descr="suplantacion id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88" y="2286000"/>
            <a:ext cx="483520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5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f falsa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4062429" cy="452625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191000" y="388620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En la búsqueda de tareas, noticias, recetas medicas, sobre artistas, etc.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483528" y="1501914"/>
            <a:ext cx="4431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b="1" dirty="0">
                <a:solidFill>
                  <a:schemeClr val="tx2"/>
                </a:solidFill>
                <a:latin typeface="Arial"/>
                <a:cs typeface="Arial"/>
              </a:rPr>
              <a:t>Información falsa </a:t>
            </a:r>
            <a:endParaRPr lang="es-ES" sz="4000" b="1" dirty="0"/>
          </a:p>
        </p:txBody>
      </p:sp>
      <p:pic>
        <p:nvPicPr>
          <p:cNvPr id="7" name="Imagen 6" descr="rede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228600"/>
            <a:ext cx="6071954" cy="621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3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95400" y="4648200"/>
            <a:ext cx="68135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Buscan ganarse la confianza de los menores haciéndose pasar por otra persona con la finalidad de obtener </a:t>
            </a:r>
            <a:r>
              <a:rPr lang="es-ES_tradnl" sz="2800" dirty="0" err="1">
                <a:solidFill>
                  <a:schemeClr val="tx2"/>
                </a:solidFill>
                <a:latin typeface="Arial"/>
                <a:cs typeface="Arial"/>
              </a:rPr>
              <a:t>im</a:t>
            </a:r>
            <a:r>
              <a:rPr lang="es-ES" sz="2800" dirty="0">
                <a:solidFill>
                  <a:schemeClr val="tx2"/>
                </a:solidFill>
                <a:latin typeface="Arial"/>
                <a:cs typeface="Arial"/>
              </a:rPr>
              <a:t>á</a:t>
            </a:r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genes y videos de car</a:t>
            </a:r>
            <a:r>
              <a:rPr lang="es-ES" sz="2800" dirty="0">
                <a:solidFill>
                  <a:schemeClr val="tx2"/>
                </a:solidFill>
                <a:latin typeface="Arial"/>
                <a:cs typeface="Arial"/>
              </a:rPr>
              <a:t>á</a:t>
            </a:r>
            <a:r>
              <a:rPr lang="es-ES_tradnl" sz="2800" dirty="0" err="1">
                <a:solidFill>
                  <a:schemeClr val="tx2"/>
                </a:solidFill>
                <a:latin typeface="Arial"/>
                <a:cs typeface="Arial"/>
              </a:rPr>
              <a:t>cter</a:t>
            </a:r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 sexual.</a:t>
            </a:r>
            <a:endParaRPr lang="es-ES" sz="28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4" name="Imagen 3" descr="personas malintencionadas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66800"/>
            <a:ext cx="5334000" cy="349157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4800" y="19050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solidFill>
                  <a:schemeClr val="tx2"/>
                </a:solidFill>
                <a:latin typeface="Arial"/>
                <a:cs typeface="Arial"/>
              </a:rPr>
              <a:t>Personas Malintencionadas</a:t>
            </a:r>
            <a:endParaRPr lang="es-ES" sz="4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695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f publica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458007" cy="456555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343400" y="15240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solidFill>
                  <a:schemeClr val="tx2"/>
                </a:solidFill>
                <a:latin typeface="Arial"/>
                <a:cs typeface="Arial"/>
              </a:rPr>
              <a:t>Información Pública</a:t>
            </a:r>
            <a:endParaRPr lang="es-ES" sz="4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29200" y="3581400"/>
            <a:ext cx="3661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Datos personales.</a:t>
            </a:r>
          </a:p>
          <a:p>
            <a:pPr marL="285750" indent="-285750" algn="just">
              <a:buFont typeface="Arial"/>
              <a:buChar char="•"/>
            </a:pPr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Fotografías intimas.</a:t>
            </a:r>
          </a:p>
          <a:p>
            <a:pPr marL="285750" indent="-285750" algn="just">
              <a:buFont typeface="Arial"/>
              <a:buChar char="•"/>
            </a:pPr>
            <a:r>
              <a:rPr lang="es-ES" sz="2800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lang="es-ES_tradnl" sz="2800" dirty="0" err="1">
                <a:solidFill>
                  <a:schemeClr val="tx2"/>
                </a:solidFill>
                <a:latin typeface="Arial"/>
                <a:cs typeface="Arial"/>
              </a:rPr>
              <a:t>nformación</a:t>
            </a:r>
            <a:r>
              <a:rPr lang="es-ES_tradnl" sz="2800" dirty="0">
                <a:solidFill>
                  <a:schemeClr val="tx2"/>
                </a:solidFill>
                <a:latin typeface="Arial"/>
                <a:cs typeface="Arial"/>
              </a:rPr>
              <a:t> familiar.</a:t>
            </a:r>
            <a:endParaRPr lang="es-ES" sz="28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2800" dirty="0">
                <a:solidFill>
                  <a:schemeClr val="tx2"/>
                </a:solidFill>
                <a:latin typeface="Arial"/>
                <a:cs typeface="Arial"/>
              </a:rPr>
              <a:t>Rutina.</a:t>
            </a:r>
          </a:p>
          <a:p>
            <a:pPr marL="285750" indent="-285750" algn="just">
              <a:buFont typeface="Arial"/>
              <a:buChar char="•"/>
            </a:pPr>
            <a:r>
              <a:rPr lang="es-ES" sz="2800" dirty="0">
                <a:solidFill>
                  <a:schemeClr val="tx2"/>
                </a:solidFill>
                <a:latin typeface="Arial"/>
                <a:cs typeface="Arial"/>
              </a:rPr>
              <a:t>Aficiones.</a:t>
            </a:r>
          </a:p>
        </p:txBody>
      </p:sp>
    </p:spTree>
    <p:extLst>
      <p:ext uri="{BB962C8B-B14F-4D97-AF65-F5344CB8AC3E}">
        <p14:creationId xmlns:p14="http://schemas.microsoft.com/office/powerpoint/2010/main" val="235186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5486</TotalTime>
  <Words>466</Words>
  <Application>Microsoft Macintosh PowerPoint</Application>
  <PresentationFormat>Presentación en pantalla (4:3)</PresentationFormat>
  <Paragraphs>67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Calibri</vt:lpstr>
      <vt:lpstr>Soberana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Abril Veronica Martinez Agraz</dc:creator>
  <cp:lastModifiedBy>Renata Díaz</cp:lastModifiedBy>
  <cp:revision>394</cp:revision>
  <cp:lastPrinted>2016-12-29T01:56:17Z</cp:lastPrinted>
  <dcterms:created xsi:type="dcterms:W3CDTF">2016-08-04T16:37:40Z</dcterms:created>
  <dcterms:modified xsi:type="dcterms:W3CDTF">2020-04-21T19:02:41Z</dcterms:modified>
</cp:coreProperties>
</file>